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1" r:id="rId2"/>
    <p:sldMasterId id="2147483673" r:id="rId3"/>
  </p:sldMasterIdLst>
  <p:notesMasterIdLst>
    <p:notesMasterId r:id="rId14"/>
  </p:notesMasterIdLst>
  <p:handoutMasterIdLst>
    <p:handoutMasterId r:id="rId15"/>
  </p:handoutMasterIdLst>
  <p:sldIdLst>
    <p:sldId id="409" r:id="rId4"/>
    <p:sldId id="438" r:id="rId5"/>
    <p:sldId id="439" r:id="rId6"/>
    <p:sldId id="333" r:id="rId7"/>
    <p:sldId id="386" r:id="rId8"/>
    <p:sldId id="441" r:id="rId9"/>
    <p:sldId id="442" r:id="rId10"/>
    <p:sldId id="443" r:id="rId11"/>
    <p:sldId id="411" r:id="rId12"/>
    <p:sldId id="3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3578" autoAdjust="0"/>
  </p:normalViewPr>
  <p:slideViewPr>
    <p:cSldViewPr snapToGrid="0">
      <p:cViewPr varScale="1">
        <p:scale>
          <a:sx n="87" d="100"/>
          <a:sy n="87" d="100"/>
        </p:scale>
        <p:origin x="936" y="18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75077-A074-4E8C-B45E-964494945228}" type="datetimeFigureOut">
              <a:rPr lang="en-US"/>
              <a:t>10/12/21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4C80B-8910-445E-8D30-7A590951118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1254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48A4-4B96-49F4-8C25-4C9D06114B2C}" type="datetimeFigureOut">
              <a:rPr lang="en-US"/>
              <a:t>10/12/21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1F1E7-4EFD-4BFF-B438-FCD52FD36B1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3561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E5E6DA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E5E6D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>
                <a:solidFill>
                  <a:srgbClr val="3C4743">
                    <a:tint val="75000"/>
                  </a:srgbClr>
                </a:solidFill>
              </a:rPr>
              <a:pPr/>
              <a:t>10/12/21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>
                <a:solidFill>
                  <a:srgbClr val="3C4743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10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>
                <a:solidFill>
                  <a:srgbClr val="3C4743">
                    <a:tint val="75000"/>
                  </a:srgbClr>
                </a:solidFill>
              </a:rPr>
              <a:pPr/>
              <a:t>10/12/21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>
                <a:solidFill>
                  <a:srgbClr val="3C4743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36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n-US">
                <a:solidFill>
                  <a:srgbClr val="3C4743">
                    <a:tint val="75000"/>
                  </a:srgbClr>
                </a:solidFill>
              </a:rPr>
              <a:pPr/>
              <a:t>10/12/21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E5E6DA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>
                <a:solidFill>
                  <a:srgbClr val="3C4743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18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4572000"/>
            <a:ext cx="121920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2103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740333"/>
            <a:ext cx="10972800" cy="1263534"/>
          </a:xfrm>
        </p:spPr>
        <p:txBody>
          <a:bodyPr anchor="ctr">
            <a:normAutofit/>
          </a:bodyPr>
          <a:lstStyle>
            <a:lvl1pPr algn="l">
              <a:defRPr sz="5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6286500"/>
            <a:ext cx="10972800" cy="45720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9" name="Picture 8" descr="Closeup of test tubes" title="Science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0"/>
            <a:ext cx="12188952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0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10/12/21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545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92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7531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53095"/>
            <a:ext cx="10972800" cy="2286000"/>
          </a:xfrm>
        </p:spPr>
        <p:txBody>
          <a:bodyPr anchor="b">
            <a:normAutofit/>
          </a:bodyPr>
          <a:lstStyle>
            <a:lvl1pPr>
              <a:defRPr sz="5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250" y="5864054"/>
            <a:ext cx="10972800" cy="45004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053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14501"/>
            <a:ext cx="4752109" cy="44577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3091" y="1714501"/>
            <a:ext cx="4752109" cy="44577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10/12/21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160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529541"/>
            <a:ext cx="4754880" cy="811583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484692"/>
            <a:ext cx="4754880" cy="3687508"/>
          </a:xfrm>
        </p:spPr>
        <p:txBody>
          <a:bodyPr/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0320" y="1529541"/>
            <a:ext cx="4754880" cy="811583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0320" y="2484692"/>
            <a:ext cx="4754880" cy="3687508"/>
          </a:xfrm>
        </p:spPr>
        <p:txBody>
          <a:bodyPr/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10/12/21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10/12/21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677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10/12/21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878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ltGray">
          <a:xfrm>
            <a:off x="0" y="0"/>
            <a:ext cx="4267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267200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19" y="465512"/>
            <a:ext cx="3506162" cy="1600200"/>
          </a:xfrm>
        </p:spPr>
        <p:txBody>
          <a:bodyPr anchor="t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0" y="465513"/>
            <a:ext cx="7048500" cy="5935287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0519" y="3746500"/>
            <a:ext cx="3506162" cy="24257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599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688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orient="horz" pos="4032">
          <p15:clr>
            <a:srgbClr val="FBAE40"/>
          </p15:clr>
        </p15:guide>
        <p15:guide id="4" pos="295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>
                <a:solidFill>
                  <a:srgbClr val="3C4743">
                    <a:tint val="75000"/>
                  </a:srgbClr>
                </a:solidFill>
              </a:rPr>
              <a:pPr/>
              <a:t>10/12/21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>
                <a:solidFill>
                  <a:srgbClr val="3C4743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4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267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267200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466344"/>
            <a:ext cx="3502152" cy="1600200"/>
          </a:xfrm>
        </p:spPr>
        <p:txBody>
          <a:bodyPr anchor="t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9872" y="0"/>
            <a:ext cx="7882128" cy="6858000"/>
          </a:xfrm>
        </p:spPr>
        <p:txBody>
          <a:bodyPr tIns="7315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48" y="3749040"/>
            <a:ext cx="3502152" cy="242316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44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10/12/21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533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9310254" y="0"/>
            <a:ext cx="288174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310254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86900" y="685800"/>
            <a:ext cx="2324100" cy="54863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685800"/>
            <a:ext cx="8105775" cy="54863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10/12/21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057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67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E5E6DA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E5E6D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>
                <a:solidFill>
                  <a:srgbClr val="3C4743">
                    <a:tint val="75000"/>
                  </a:srgbClr>
                </a:solidFill>
              </a:rPr>
              <a:pPr/>
              <a:t>10/12/21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>
                <a:solidFill>
                  <a:srgbClr val="3C4743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42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>
                <a:solidFill>
                  <a:srgbClr val="3C4743">
                    <a:tint val="75000"/>
                  </a:srgbClr>
                </a:solidFill>
              </a:rPr>
              <a:pPr/>
              <a:t>10/12/21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>
                <a:solidFill>
                  <a:srgbClr val="3C4743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13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>
                <a:solidFill>
                  <a:srgbClr val="3C4743">
                    <a:tint val="75000"/>
                  </a:srgbClr>
                </a:solidFill>
              </a:rPr>
              <a:pPr/>
              <a:t>10/12/21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>
                <a:solidFill>
                  <a:srgbClr val="3C4743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75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>
                <a:solidFill>
                  <a:srgbClr val="3C4743">
                    <a:tint val="75000"/>
                  </a:srgbClr>
                </a:solidFill>
              </a:rPr>
              <a:pPr/>
              <a:t>10/12/21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>
                <a:solidFill>
                  <a:srgbClr val="3C4743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36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>
                <a:solidFill>
                  <a:srgbClr val="3C4743">
                    <a:tint val="75000"/>
                  </a:srgbClr>
                </a:solidFill>
              </a:rPr>
              <a:pPr/>
              <a:t>10/12/21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>
                <a:solidFill>
                  <a:srgbClr val="3C4743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30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8896" y="2465294"/>
            <a:ext cx="5389895" cy="439270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>
                <a:solidFill>
                  <a:srgbClr val="3C4743">
                    <a:tint val="75000"/>
                  </a:srgbClr>
                </a:solidFill>
              </a:rPr>
              <a:pPr/>
              <a:t>10/12/21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>
                <a:solidFill>
                  <a:srgbClr val="3C4743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>
                <a:solidFill>
                  <a:srgbClr val="3C4743">
                    <a:tint val="75000"/>
                  </a:srgbClr>
                </a:solidFill>
              </a:rPr>
              <a:pPr/>
              <a:t>10/12/21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>
                <a:solidFill>
                  <a:srgbClr val="3C4743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34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E5E6DA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FE9AC-F15C-4FA0-A6F1-298829FA691D}" type="datetimeFigureOut">
              <a:rPr lang="en-US">
                <a:solidFill>
                  <a:srgbClr val="3C4743">
                    <a:tint val="75000"/>
                  </a:srgbClr>
                </a:solidFill>
              </a:rPr>
              <a:pPr/>
              <a:t>10/12/21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66BE7-899D-4075-917F-DBDE33B6B692}" type="slidenum">
              <a:rPr>
                <a:solidFill>
                  <a:srgbClr val="3C4743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42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92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3716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066800" y="127000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714500"/>
            <a:ext cx="100584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86900" y="6394450"/>
            <a:ext cx="23241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0402902D-A5F5-4D7D-AAA7-32469BA0BC4D}" type="datetimeFigureOut">
              <a:rPr lang="en-US"/>
              <a:pPr/>
              <a:t>10/12/21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9625" y="6394450"/>
            <a:ext cx="81343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4" y="6394450"/>
            <a:ext cx="52387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5F4C9F40-B079-4B71-A627-7266DFEA7F0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40253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ts val="2200"/>
        </a:spcBef>
        <a:buClr>
          <a:schemeClr val="tx1">
            <a:lumMod val="65000"/>
          </a:schemeClr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ts val="1600"/>
        </a:spcBef>
        <a:buClr>
          <a:schemeClr val="tx1">
            <a:lumMod val="6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ts val="1200"/>
        </a:spcBef>
        <a:buClr>
          <a:schemeClr val="tx1">
            <a:lumMod val="65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ts val="10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17320" indent="-228600" algn="l" defTabSz="914400" rtl="0" eaLnBrk="1" latinLnBrk="0" hangingPunct="1">
        <a:spcBef>
          <a:spcPts val="8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743599" y="522082"/>
            <a:ext cx="6448401" cy="618843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Bell Work: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1. What was your favorite thing that you did over October break?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2. What confuses you about graphing? If you cannot thin of something that confuses you then answer the following questions: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sz="1800" dirty="0">
                <a:solidFill>
                  <a:schemeClr val="tx2"/>
                </a:solidFill>
              </a:rPr>
              <a:t>a. What axes do the independent and dependent variable go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	 on (x or y-axes)?</a:t>
            </a: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	b. What type of graph do you make for data 	collected over time?</a:t>
            </a: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	c. What does it mean to “</a:t>
            </a:r>
            <a:r>
              <a:rPr lang="en-US" sz="1800" i="1" dirty="0">
                <a:solidFill>
                  <a:schemeClr val="tx2"/>
                </a:solidFill>
              </a:rPr>
              <a:t>scale your data</a:t>
            </a:r>
            <a:r>
              <a:rPr lang="en-US" sz="1800" dirty="0">
                <a:solidFill>
                  <a:schemeClr val="tx2"/>
                </a:solidFill>
              </a:rPr>
              <a:t>”?</a:t>
            </a: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	d. What type of graph do you make for groups of data?</a:t>
            </a:r>
          </a:p>
          <a:p>
            <a:pPr marL="457200" indent="-457200">
              <a:buAutoNum type="arabicPeriod"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716" y="872892"/>
            <a:ext cx="5379194" cy="2556108"/>
          </a:xfrm>
          <a:solidFill>
            <a:schemeClr val="tx2"/>
          </a:solidFill>
        </p:spPr>
        <p:txBody>
          <a:bodyPr>
            <a:normAutofit fontScale="92500"/>
          </a:bodyPr>
          <a:lstStyle/>
          <a:p>
            <a:r>
              <a:rPr lang="en-US" sz="1800" dirty="0">
                <a:solidFill>
                  <a:schemeClr val="bg2"/>
                </a:solidFill>
              </a:rPr>
              <a:t>Review academic integrity policy</a:t>
            </a:r>
          </a:p>
          <a:p>
            <a:r>
              <a:rPr lang="en-US" sz="1800" dirty="0">
                <a:solidFill>
                  <a:schemeClr val="bg2"/>
                </a:solidFill>
              </a:rPr>
              <a:t>Review importance of following instructions (especially during an exam)</a:t>
            </a:r>
          </a:p>
          <a:p>
            <a:r>
              <a:rPr lang="en-US" sz="1800" dirty="0">
                <a:solidFill>
                  <a:schemeClr val="bg2"/>
                </a:solidFill>
              </a:rPr>
              <a:t>Review scaling data and steps on how to make a graph</a:t>
            </a:r>
          </a:p>
          <a:p>
            <a:r>
              <a:rPr lang="en-US" sz="1800" dirty="0">
                <a:solidFill>
                  <a:schemeClr val="bg2"/>
                </a:solidFill>
              </a:rPr>
              <a:t>Return a billion things while you guys use the remainder of class time to prepare for exam re-take tomorrow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0" y="380179"/>
            <a:ext cx="4489704" cy="492713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Agenda: </a:t>
            </a:r>
          </a:p>
        </p:txBody>
      </p:sp>
      <p:pic>
        <p:nvPicPr>
          <p:cNvPr id="1026" name="Picture 2" descr="33 Graphs That Reveal Painfully True Facts About Everyday Life | DeMilked">
            <a:extLst>
              <a:ext uri="{FF2B5EF4-FFF2-40B4-BE49-F238E27FC236}">
                <a16:creationId xmlns:a16="http://schemas.microsoft.com/office/drawing/2014/main" id="{1321D8EF-C07C-1B4B-9BB8-AE9E3E2935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4" t="12391" r="12221" b="13844"/>
          <a:stretch/>
        </p:blipFill>
        <p:spPr bwMode="auto">
          <a:xfrm>
            <a:off x="0" y="3616299"/>
            <a:ext cx="6556824" cy="291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51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21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E313C-3972-644E-8CDD-6CC388AB6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6343"/>
            <a:ext cx="12192000" cy="136211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Talk to your shoulder buddy! Record your answer to the following questions with your bell work for today!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1F387F-9C01-3F4B-9A96-87889728B5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7777" y="2050019"/>
            <a:ext cx="10836445" cy="34337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What do you think “academic integrity” means?</a:t>
            </a:r>
          </a:p>
        </p:txBody>
      </p:sp>
      <p:pic>
        <p:nvPicPr>
          <p:cNvPr id="2050" name="Picture 2" descr="academic integrity it&amp;#39;s kind of a big deal - ron burgundy ratsville | Meme  Generator">
            <a:extLst>
              <a:ext uri="{FF2B5EF4-FFF2-40B4-BE49-F238E27FC236}">
                <a16:creationId xmlns:a16="http://schemas.microsoft.com/office/drawing/2014/main" id="{4F98ACA2-17E2-054D-AF52-E3E6CE2EE591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545" y="2869730"/>
            <a:ext cx="6123925" cy="398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07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E313C-3972-644E-8CDD-6CC388AB6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6343"/>
            <a:ext cx="12192000" cy="136211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Talk to your shoulder buddy! Record your answer to the following questions with your bell work for today!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1F387F-9C01-3F4B-9A96-87889728B5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25662" y="1991025"/>
            <a:ext cx="8166338" cy="34337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Why is it important to LISTEN TOO and FOLLOW your teacher’s instructions ESPECIALLY during an exam?</a:t>
            </a:r>
          </a:p>
        </p:txBody>
      </p:sp>
      <p:pic>
        <p:nvPicPr>
          <p:cNvPr id="4098" name="Picture 2" descr="How your teacher feels when you don&amp;#39;t follow directions - Sad Owl | Make a  Meme">
            <a:extLst>
              <a:ext uri="{FF2B5EF4-FFF2-40B4-BE49-F238E27FC236}">
                <a16:creationId xmlns:a16="http://schemas.microsoft.com/office/drawing/2014/main" id="{4B55D0B9-2A3F-F448-99EA-660D3DD0897C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57" y="1991031"/>
            <a:ext cx="3000453" cy="470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enior Chang Squinting - Imgflip">
            <a:extLst>
              <a:ext uri="{FF2B5EF4-FFF2-40B4-BE49-F238E27FC236}">
                <a16:creationId xmlns:a16="http://schemas.microsoft.com/office/drawing/2014/main" id="{E91B876B-CB80-EA4A-9646-0A597D279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3058145"/>
            <a:ext cx="5725652" cy="352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35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for graphing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Determine the type of data you have: </a:t>
            </a:r>
            <a:r>
              <a:rPr lang="en-US" b="1" u="sng" dirty="0"/>
              <a:t>group data, data collected over time, or percentage data</a:t>
            </a:r>
            <a:r>
              <a:rPr lang="en-US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Decide which type of graph you will use: </a:t>
            </a:r>
            <a:r>
              <a:rPr lang="en-US" b="1" u="sng" dirty="0"/>
              <a:t>a bar graph, a line graph, or a pie graph</a:t>
            </a:r>
            <a:r>
              <a:rPr lang="en-US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Choose the </a:t>
            </a:r>
            <a:r>
              <a:rPr lang="en-US" b="1" u="sng" dirty="0"/>
              <a:t>appropriate scale</a:t>
            </a:r>
            <a:r>
              <a:rPr lang="en-US" dirty="0"/>
              <a:t> for the data if you are going to make a bar graph or a line graph.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Include all the </a:t>
            </a:r>
            <a:r>
              <a:rPr lang="en-US" b="1" u="sng" dirty="0"/>
              <a:t>required components </a:t>
            </a:r>
            <a:r>
              <a:rPr lang="en-US" dirty="0"/>
              <a:t>of your graph type. </a:t>
            </a:r>
          </a:p>
          <a:p>
            <a:pPr lvl="1"/>
            <a:r>
              <a:rPr lang="en-US" dirty="0"/>
              <a:t>See notes page 2 - 4 for required components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73813" y="2431885"/>
            <a:ext cx="4751387" cy="302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1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C9A8CF7-E0DC-A347-9CB8-775B8E401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25274" y="-856943"/>
            <a:ext cx="6610161" cy="8571886"/>
          </a:xfrm>
          <a:prstGeom prst="rect">
            <a:avLst/>
          </a:prstGeom>
        </p:spPr>
      </p:pic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EF3F2A07-2C4A-7A4A-A1D3-2EC20D7743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336198"/>
              </p:ext>
            </p:extLst>
          </p:nvPr>
        </p:nvGraphicFramePr>
        <p:xfrm>
          <a:off x="8893277" y="1312605"/>
          <a:ext cx="3154312" cy="454250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77156">
                  <a:extLst>
                    <a:ext uri="{9D8B030D-6E8A-4147-A177-3AD203B41FA5}">
                      <a16:colId xmlns:a16="http://schemas.microsoft.com/office/drawing/2014/main" val="521870682"/>
                    </a:ext>
                  </a:extLst>
                </a:gridCol>
                <a:gridCol w="1577156">
                  <a:extLst>
                    <a:ext uri="{9D8B030D-6E8A-4147-A177-3AD203B41FA5}">
                      <a16:colId xmlns:a16="http://schemas.microsoft.com/office/drawing/2014/main" val="1743739360"/>
                    </a:ext>
                  </a:extLst>
                </a:gridCol>
              </a:tblGrid>
              <a:tr h="648929">
                <a:tc>
                  <a:txBody>
                    <a:bodyPr/>
                    <a:lstStyle/>
                    <a:p>
                      <a:r>
                        <a:rPr lang="en-US" dirty="0"/>
                        <a:t>Number of H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O bottles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School year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235851"/>
                  </a:ext>
                </a:extLst>
              </a:tr>
              <a:tr h="64892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35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2016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249527"/>
                  </a:ext>
                </a:extLst>
              </a:tr>
              <a:tr h="64892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60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2017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142887"/>
                  </a:ext>
                </a:extLst>
              </a:tr>
              <a:tr h="64892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50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2018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650354"/>
                  </a:ext>
                </a:extLst>
              </a:tr>
              <a:tr h="64892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55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2019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601320"/>
                  </a:ext>
                </a:extLst>
              </a:tr>
              <a:tr h="64892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25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2020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469804"/>
                  </a:ext>
                </a:extLst>
              </a:tr>
              <a:tr h="64892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40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2021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73214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229D00C-2654-AC48-A443-278D6961907E}"/>
              </a:ext>
            </a:extLst>
          </p:cNvPr>
          <p:cNvSpPr txBox="1"/>
          <p:nvPr/>
        </p:nvSpPr>
        <p:spPr>
          <a:xfrm>
            <a:off x="8863781" y="123919"/>
            <a:ext cx="3328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WATER BOTTLES LOST PER SCHOOL YEAR</a:t>
            </a:r>
          </a:p>
        </p:txBody>
      </p:sp>
    </p:spTree>
    <p:extLst>
      <p:ext uri="{BB962C8B-B14F-4D97-AF65-F5344CB8AC3E}">
        <p14:creationId xmlns:p14="http://schemas.microsoft.com/office/powerpoint/2010/main" val="121613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C9A8CF7-E0DC-A347-9CB8-775B8E401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25274" y="-856943"/>
            <a:ext cx="6610161" cy="8571886"/>
          </a:xfrm>
          <a:prstGeom prst="rect">
            <a:avLst/>
          </a:prstGeom>
        </p:spPr>
      </p:pic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EF3F2A07-2C4A-7A4A-A1D3-2EC20D7743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217648"/>
              </p:ext>
            </p:extLst>
          </p:nvPr>
        </p:nvGraphicFramePr>
        <p:xfrm>
          <a:off x="8893277" y="2271250"/>
          <a:ext cx="3154312" cy="324464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77156">
                  <a:extLst>
                    <a:ext uri="{9D8B030D-6E8A-4147-A177-3AD203B41FA5}">
                      <a16:colId xmlns:a16="http://schemas.microsoft.com/office/drawing/2014/main" val="521870682"/>
                    </a:ext>
                  </a:extLst>
                </a:gridCol>
                <a:gridCol w="1577156">
                  <a:extLst>
                    <a:ext uri="{9D8B030D-6E8A-4147-A177-3AD203B41FA5}">
                      <a16:colId xmlns:a16="http://schemas.microsoft.com/office/drawing/2014/main" val="1743739360"/>
                    </a:ext>
                  </a:extLst>
                </a:gridCol>
              </a:tblGrid>
              <a:tr h="648929">
                <a:tc>
                  <a:txBody>
                    <a:bodyPr/>
                    <a:lstStyle/>
                    <a:p>
                      <a:r>
                        <a:rPr lang="en-US" dirty="0"/>
                        <a:t>Number of kids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Fake diseases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235851"/>
                  </a:ext>
                </a:extLst>
              </a:tr>
              <a:tr h="64892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500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Cold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249527"/>
                  </a:ext>
                </a:extLst>
              </a:tr>
              <a:tr h="64892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500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Flu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142887"/>
                  </a:ext>
                </a:extLst>
              </a:tr>
              <a:tr h="64892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200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Step throat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650354"/>
                  </a:ext>
                </a:extLst>
              </a:tr>
              <a:tr h="64892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400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Diarrhea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60132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229D00C-2654-AC48-A443-278D6961907E}"/>
              </a:ext>
            </a:extLst>
          </p:cNvPr>
          <p:cNvSpPr txBox="1"/>
          <p:nvPr/>
        </p:nvSpPr>
        <p:spPr>
          <a:xfrm>
            <a:off x="8863781" y="123919"/>
            <a:ext cx="3328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DISEASES KIDS PRETEND THEY HAVE TO GET OUT OF ATTENDING SCHOOL (BASIS CHANDLER)</a:t>
            </a:r>
          </a:p>
        </p:txBody>
      </p:sp>
    </p:spTree>
    <p:extLst>
      <p:ext uri="{BB962C8B-B14F-4D97-AF65-F5344CB8AC3E}">
        <p14:creationId xmlns:p14="http://schemas.microsoft.com/office/powerpoint/2010/main" val="253375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C9A8CF7-E0DC-A347-9CB8-775B8E401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25274" y="-856943"/>
            <a:ext cx="6610161" cy="8571886"/>
          </a:xfrm>
          <a:prstGeom prst="rect">
            <a:avLst/>
          </a:prstGeom>
        </p:spPr>
      </p:pic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EF3F2A07-2C4A-7A4A-A1D3-2EC20D7743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399975"/>
              </p:ext>
            </p:extLst>
          </p:nvPr>
        </p:nvGraphicFramePr>
        <p:xfrm>
          <a:off x="9103902" y="1356851"/>
          <a:ext cx="2798046" cy="545437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399023">
                  <a:extLst>
                    <a:ext uri="{9D8B030D-6E8A-4147-A177-3AD203B41FA5}">
                      <a16:colId xmlns:a16="http://schemas.microsoft.com/office/drawing/2014/main" val="521870682"/>
                    </a:ext>
                  </a:extLst>
                </a:gridCol>
                <a:gridCol w="1399023">
                  <a:extLst>
                    <a:ext uri="{9D8B030D-6E8A-4147-A177-3AD203B41FA5}">
                      <a16:colId xmlns:a16="http://schemas.microsoft.com/office/drawing/2014/main" val="1743739360"/>
                    </a:ext>
                  </a:extLst>
                </a:gridCol>
              </a:tblGrid>
              <a:tr h="877772">
                <a:tc>
                  <a:txBody>
                    <a:bodyPr/>
                    <a:lstStyle/>
                    <a:p>
                      <a:r>
                        <a:rPr lang="en-US" dirty="0"/>
                        <a:t>Jeyrge Pickleston references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Hour since school started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235851"/>
                  </a:ext>
                </a:extLst>
              </a:tr>
              <a:tr h="55334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249527"/>
                  </a:ext>
                </a:extLst>
              </a:tr>
              <a:tr h="55334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15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142887"/>
                  </a:ext>
                </a:extLst>
              </a:tr>
              <a:tr h="55334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20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650354"/>
                  </a:ext>
                </a:extLst>
              </a:tr>
              <a:tr h="55334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10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601320"/>
                  </a:ext>
                </a:extLst>
              </a:tr>
              <a:tr h="55334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15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469804"/>
                  </a:ext>
                </a:extLst>
              </a:tr>
              <a:tr h="59107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20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732142"/>
                  </a:ext>
                </a:extLst>
              </a:tr>
              <a:tr h="59107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25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7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717422"/>
                  </a:ext>
                </a:extLst>
              </a:tr>
              <a:tr h="59107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30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8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58366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229D00C-2654-AC48-A443-278D6961907E}"/>
              </a:ext>
            </a:extLst>
          </p:cNvPr>
          <p:cNvSpPr txBox="1"/>
          <p:nvPr/>
        </p:nvSpPr>
        <p:spPr>
          <a:xfrm>
            <a:off x="8863781" y="123919"/>
            <a:ext cx="33282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</a:rPr>
              <a:t>NUMBER OF TIMES MRS. GBUREK TALKS ABOUT JEYRGE PICKLESTON PER HOUR DURING SCHOOL</a:t>
            </a:r>
          </a:p>
        </p:txBody>
      </p:sp>
    </p:spTree>
    <p:extLst>
      <p:ext uri="{BB962C8B-B14F-4D97-AF65-F5344CB8AC3E}">
        <p14:creationId xmlns:p14="http://schemas.microsoft.com/office/powerpoint/2010/main" val="403815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C9A8CF7-E0DC-A347-9CB8-775B8E401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25274" y="-856943"/>
            <a:ext cx="6610161" cy="8571886"/>
          </a:xfrm>
          <a:prstGeom prst="rect">
            <a:avLst/>
          </a:prstGeom>
        </p:spPr>
      </p:pic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EF3F2A07-2C4A-7A4A-A1D3-2EC20D7743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837007"/>
              </p:ext>
            </p:extLst>
          </p:nvPr>
        </p:nvGraphicFramePr>
        <p:xfrm>
          <a:off x="8893277" y="1224114"/>
          <a:ext cx="3154312" cy="470768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752168">
                  <a:extLst>
                    <a:ext uri="{9D8B030D-6E8A-4147-A177-3AD203B41FA5}">
                      <a16:colId xmlns:a16="http://schemas.microsoft.com/office/drawing/2014/main" val="521870682"/>
                    </a:ext>
                  </a:extLst>
                </a:gridCol>
                <a:gridCol w="2402144">
                  <a:extLst>
                    <a:ext uri="{9D8B030D-6E8A-4147-A177-3AD203B41FA5}">
                      <a16:colId xmlns:a16="http://schemas.microsoft.com/office/drawing/2014/main" val="1743739360"/>
                    </a:ext>
                  </a:extLst>
                </a:gridCol>
              </a:tblGrid>
              <a:tr h="648929">
                <a:tc>
                  <a:txBody>
                    <a:bodyPr/>
                    <a:lstStyle/>
                    <a:p>
                      <a:r>
                        <a:rPr lang="en-US" dirty="0"/>
                        <a:t># of kids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Homework loss reason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235851"/>
                  </a:ext>
                </a:extLst>
              </a:tr>
              <a:tr h="64892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150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Dog ate it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249527"/>
                  </a:ext>
                </a:extLst>
              </a:tr>
              <a:tr h="64892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150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I forgot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142887"/>
                  </a:ext>
                </a:extLst>
              </a:tr>
              <a:tr h="64892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200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My little brother peed on it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650354"/>
                  </a:ext>
                </a:extLst>
              </a:tr>
              <a:tr h="64892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350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It spontaneously combusted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601320"/>
                  </a:ext>
                </a:extLst>
              </a:tr>
              <a:tr h="64892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550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Why didn’t you tell us we had homework Mrs G? (even though it’s been on the CJ ALL WEEK LONG)!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94349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229D00C-2654-AC48-A443-278D6961907E}"/>
              </a:ext>
            </a:extLst>
          </p:cNvPr>
          <p:cNvSpPr txBox="1"/>
          <p:nvPr/>
        </p:nvSpPr>
        <p:spPr>
          <a:xfrm>
            <a:off x="8863781" y="123919"/>
            <a:ext cx="3328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REASONS I LOST MY HOMEWORK AT BASIS CHANDLER</a:t>
            </a:r>
          </a:p>
        </p:txBody>
      </p:sp>
    </p:spTree>
    <p:extLst>
      <p:ext uri="{BB962C8B-B14F-4D97-AF65-F5344CB8AC3E}">
        <p14:creationId xmlns:p14="http://schemas.microsoft.com/office/powerpoint/2010/main" val="40477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7592" y="730884"/>
            <a:ext cx="5816219" cy="5816219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415368" y="1645601"/>
            <a:ext cx="5776632" cy="39867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/>
              <a:t>FREE CLASS TIME!!!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400" dirty="0"/>
              <a:t>Whiteboard review to prepare for exam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400" dirty="0"/>
              <a:t>Graphing worksheets!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400" dirty="0"/>
              <a:t>Review study guide!</a:t>
            </a:r>
          </a:p>
        </p:txBody>
      </p:sp>
    </p:spTree>
    <p:extLst>
      <p:ext uri="{BB962C8B-B14F-4D97-AF65-F5344CB8AC3E}">
        <p14:creationId xmlns:p14="http://schemas.microsoft.com/office/powerpoint/2010/main" val="61049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ducation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cation_16x9.potx" id="{AA5F22BC-61EA-4F01-AB22-75117871E196}" vid="{BD0EB374-1DDC-4F15-88A9-D386288C58A6}"/>
    </a:ext>
  </a:extLst>
</a:theme>
</file>

<file path=ppt/theme/theme2.xml><?xml version="1.0" encoding="utf-8"?>
<a:theme xmlns:a="http://schemas.openxmlformats.org/drawingml/2006/main" name="Academic Science 16x9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2993B34-2A1E-4D69-B46F-FD7F62543E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Science project presentation (widescreen)</Template>
  <TotalTime>0</TotalTime>
  <Words>467</Words>
  <Application>Microsoft Macintosh PowerPoint</Application>
  <PresentationFormat>Widescreen</PresentationFormat>
  <Paragraphs>89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Wingdings</vt:lpstr>
      <vt:lpstr>Education 16x9</vt:lpstr>
      <vt:lpstr>Academic Science 16x9</vt:lpstr>
      <vt:lpstr>PowerPoint Presentation</vt:lpstr>
      <vt:lpstr>Talk to your shoulder buddy! Record your answer to the following questions with your bell work for today!</vt:lpstr>
      <vt:lpstr>Talk to your shoulder buddy! Record your answer to the following questions with your bell work for today!</vt:lpstr>
      <vt:lpstr>Steps for graphing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2015-08-23T23:05:39Z</dcterms:created>
  <dcterms:modified xsi:type="dcterms:W3CDTF">2021-10-12T19:05:13Z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TC029226479991</vt:lpwstr>
  </property>
</Properties>
</file>