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1" r:id="rId2"/>
    <p:sldId id="577" r:id="rId3"/>
    <p:sldId id="578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4" r:id="rId18"/>
    <p:sldId id="595" r:id="rId19"/>
    <p:sldId id="596" r:id="rId20"/>
    <p:sldId id="597" r:id="rId21"/>
    <p:sldId id="52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49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4" y="2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3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5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8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2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20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4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4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14C7-A11C-42DA-98AC-CEB4216AC5C0}" type="datetimeFigureOut">
              <a:rPr lang="en-US" smtClean="0"/>
              <a:t>10/14/21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FB9C4-B89D-4DE8-BB4B-32C46A0C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8081" y="-411956"/>
            <a:ext cx="5157787" cy="823912"/>
          </a:xfrm>
        </p:spPr>
        <p:txBody>
          <a:bodyPr/>
          <a:lstStyle/>
          <a:p>
            <a:r>
              <a:rPr lang="en-US" dirty="0"/>
              <a:t>Agenda: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06974" y="411956"/>
            <a:ext cx="5576823" cy="4131787"/>
          </a:xfrm>
        </p:spPr>
        <p:txBody>
          <a:bodyPr>
            <a:normAutofit/>
          </a:bodyPr>
          <a:lstStyle/>
          <a:p>
            <a:r>
              <a:rPr lang="en-US" sz="2400" dirty="0"/>
              <a:t>Check exam score signatures</a:t>
            </a:r>
          </a:p>
          <a:p>
            <a:r>
              <a:rPr lang="en-US" sz="2400" dirty="0"/>
              <a:t>Start Lab equipment and measurement unit notes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267136" y="50268"/>
            <a:ext cx="5183188" cy="823912"/>
          </a:xfrm>
        </p:spPr>
        <p:txBody>
          <a:bodyPr/>
          <a:lstStyle/>
          <a:p>
            <a:r>
              <a:rPr lang="en-US" dirty="0"/>
              <a:t>Bell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5862919" y="859154"/>
            <a:ext cx="6251708" cy="5998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Identify each of the pieces of lab equipment and describe how they are used: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&amp; 5.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700770" y="1974861"/>
            <a:ext cx="4471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BEAKER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Used to measure out large volumes of liquids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 20mL, 40mL, 60mL, 80mL, 100mL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67136" y="3262267"/>
            <a:ext cx="484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GRADUATED CYLINDER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Used to measure out small, specific amounts of liquid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example, 11mL, 46mL, 52mL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9166" y="4361172"/>
            <a:ext cx="477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ERLENMEYER FLASK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Used for measuring large amounts of liquid that can be mixed by swirling without spillage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83524" y="5344344"/>
            <a:ext cx="3288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to hold, mix, or heat small quantities of solid or liquid chemicals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Used to hold several test tubes in one 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112" y="1974328"/>
            <a:ext cx="1615925" cy="1265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087" y="3197671"/>
            <a:ext cx="1362683" cy="1113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964" y="4310980"/>
            <a:ext cx="1520928" cy="1230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148" y="5587913"/>
            <a:ext cx="2031778" cy="11415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52" y="1699863"/>
            <a:ext cx="5337238" cy="51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Electronic balance</a:t>
            </a:r>
          </a:p>
          <a:p>
            <a:pPr lvl="1"/>
            <a:r>
              <a:rPr lang="en-US" dirty="0"/>
              <a:t>Used to weigh out very specific amounts of a substance in 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45" y="2704563"/>
            <a:ext cx="3681373" cy="2278945"/>
          </a:xfrm>
        </p:spPr>
      </p:pic>
    </p:spTree>
    <p:extLst>
      <p:ext uri="{BB962C8B-B14F-4D97-AF65-F5344CB8AC3E}">
        <p14:creationId xmlns:p14="http://schemas.microsoft.com/office/powerpoint/2010/main" val="34710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Ring stand</a:t>
            </a:r>
          </a:p>
          <a:p>
            <a:pPr lvl="1"/>
            <a:r>
              <a:rPr lang="en-US" dirty="0"/>
              <a:t>Used to suspend beakers, flasks, or test tubes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34" y="2374381"/>
            <a:ext cx="3376612" cy="3253826"/>
          </a:xfrm>
        </p:spPr>
      </p:pic>
    </p:spTree>
    <p:extLst>
      <p:ext uri="{BB962C8B-B14F-4D97-AF65-F5344CB8AC3E}">
        <p14:creationId xmlns:p14="http://schemas.microsoft.com/office/powerpoint/2010/main" val="16113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Test tube tongs</a:t>
            </a:r>
          </a:p>
          <a:p>
            <a:pPr lvl="1"/>
            <a:r>
              <a:rPr lang="en-US" dirty="0"/>
              <a:t>Used to hold test tubes containing corrosive or hot chemicals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53" y="2704565"/>
            <a:ext cx="4548286" cy="2309130"/>
          </a:xfrm>
        </p:spPr>
      </p:pic>
    </p:spTree>
    <p:extLst>
      <p:ext uri="{BB962C8B-B14F-4D97-AF65-F5344CB8AC3E}">
        <p14:creationId xmlns:p14="http://schemas.microsoft.com/office/powerpoint/2010/main" val="27335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Pipettes</a:t>
            </a:r>
          </a:p>
          <a:p>
            <a:pPr lvl="1"/>
            <a:r>
              <a:rPr lang="en-US" dirty="0"/>
              <a:t>Used for measuring out VERY small amounts of liquids</a:t>
            </a:r>
          </a:p>
          <a:p>
            <a:pPr lvl="1"/>
            <a:r>
              <a:rPr lang="en-US" dirty="0"/>
              <a:t>For example, 0.5mL, 1mL, 3.5mL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3" y="2472777"/>
            <a:ext cx="4044033" cy="2736382"/>
          </a:xfrm>
        </p:spPr>
      </p:pic>
    </p:spTree>
    <p:extLst>
      <p:ext uri="{BB962C8B-B14F-4D97-AF65-F5344CB8AC3E}">
        <p14:creationId xmlns:p14="http://schemas.microsoft.com/office/powerpoint/2010/main" val="14702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Funnel</a:t>
            </a:r>
          </a:p>
          <a:p>
            <a:pPr lvl="1"/>
            <a:r>
              <a:rPr lang="en-US" dirty="0"/>
              <a:t>Pouring liquids into containers with small openings without spilling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22" y="2562896"/>
            <a:ext cx="4106732" cy="2370171"/>
          </a:xfrm>
        </p:spPr>
      </p:pic>
    </p:spTree>
    <p:extLst>
      <p:ext uri="{BB962C8B-B14F-4D97-AF65-F5344CB8AC3E}">
        <p14:creationId xmlns:p14="http://schemas.microsoft.com/office/powerpoint/2010/main" val="274709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Thermometer</a:t>
            </a:r>
          </a:p>
          <a:p>
            <a:pPr lvl="1"/>
            <a:r>
              <a:rPr lang="en-US" dirty="0"/>
              <a:t>Used to measure the temperature of a substance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2706039"/>
            <a:ext cx="3437854" cy="2490240"/>
          </a:xfrm>
        </p:spPr>
      </p:pic>
    </p:spTree>
    <p:extLst>
      <p:ext uri="{BB962C8B-B14F-4D97-AF65-F5344CB8AC3E}">
        <p14:creationId xmlns:p14="http://schemas.microsoft.com/office/powerpoint/2010/main" val="2195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1"/>
            <a:ext cx="12100560" cy="1825624"/>
          </a:xfrm>
        </p:spPr>
        <p:txBody>
          <a:bodyPr>
            <a:normAutofit fontScale="90000"/>
          </a:bodyPr>
          <a:lstStyle/>
          <a:p>
            <a:r>
              <a:rPr lang="en-US" dirty="0"/>
              <a:t>Use the next 5 minutes to answer the following questions on page 3 in your note packet with your shoulder buddy!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5607" y="1991518"/>
            <a:ext cx="5718792" cy="29146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4235" y="1991518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9244" y="1825625"/>
            <a:ext cx="5181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does a balance measure?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3 pieces of lab equipment designed to measure volume.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does a thermometer measure?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9929" y="365125"/>
            <a:ext cx="2536292" cy="1985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439" y="2630165"/>
            <a:ext cx="1833121" cy="1483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2560" y="2630165"/>
            <a:ext cx="1505849" cy="1230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776" y="2646512"/>
            <a:ext cx="1660291" cy="1300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56221" y="1044357"/>
            <a:ext cx="2766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MASS!!!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9113" t="13610" r="35270"/>
          <a:stretch/>
        </p:blipFill>
        <p:spPr>
          <a:xfrm>
            <a:off x="6519929" y="4651208"/>
            <a:ext cx="1735429" cy="2145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55487" y="5139318"/>
            <a:ext cx="33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TEMPERATURE!!!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1005" y="4033051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ERLENMEYER FLASK!!!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96535" y="4033050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GRADUATED CYLINDER!!!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9776" y="4021484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BEAKER!!!</a:t>
            </a:r>
          </a:p>
        </p:txBody>
      </p:sp>
      <p:pic>
        <p:nvPicPr>
          <p:cNvPr id="17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7" y="2674812"/>
            <a:ext cx="1357271" cy="9183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47162" y="3981101"/>
            <a:ext cx="178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PIPETT!!!</a:t>
            </a:r>
          </a:p>
        </p:txBody>
      </p:sp>
    </p:spTree>
    <p:extLst>
      <p:ext uri="{BB962C8B-B14F-4D97-AF65-F5344CB8AC3E}">
        <p14:creationId xmlns:p14="http://schemas.microsoft.com/office/powerpoint/2010/main" val="2798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3" grpId="0"/>
      <p:bldP spid="15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335" y="1825625"/>
            <a:ext cx="5594797" cy="4851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Heating water without using an open flame.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Measuring out exactly 43 mL of water.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Weighing out 120 grams of sodium chloride.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Protecting your eyes from chemicals, flying objects, etc.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Holding a beaker full of hot liquid.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390" y="1243051"/>
            <a:ext cx="1023357" cy="646331"/>
          </a:xfrm>
        </p:spPr>
      </p:pic>
      <p:sp>
        <p:nvSpPr>
          <p:cNvPr id="5" name="TextBox 4"/>
          <p:cNvSpPr txBox="1"/>
          <p:nvPr/>
        </p:nvSpPr>
        <p:spPr>
          <a:xfrm>
            <a:off x="5460642" y="193184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Which piece of laboratory equipment should you use for the following tasks: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8312" y="1325563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plate!!!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0512" y="2010229"/>
            <a:ext cx="355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Graduated cylinder!!!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70512" y="3174107"/>
            <a:ext cx="215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Electronic balance!!!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8315" y="4521631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goggles!!!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0512" y="5806315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 tongs!!!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07" y="2100817"/>
            <a:ext cx="1007746" cy="822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47" y="3337432"/>
            <a:ext cx="1048246" cy="6489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49" y="4476453"/>
            <a:ext cx="1771650" cy="1057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49" y="5638944"/>
            <a:ext cx="14954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5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Equipment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081" y="2049159"/>
            <a:ext cx="5697828" cy="5029672"/>
          </a:xfrm>
        </p:spPr>
        <p:txBody>
          <a:bodyPr/>
          <a:lstStyle/>
          <a:p>
            <a:pPr marL="514350" indent="-514350">
              <a:buFont typeface="+mj-lt"/>
              <a:buAutoNum type="alphaLcPeriod" startAt="6"/>
            </a:pPr>
            <a:r>
              <a:rPr lang="en-US" dirty="0"/>
              <a:t>Pouring liquids into containers with small openings.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Measuring very small amounts of liquid.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Holding test tubes.</a:t>
            </a:r>
          </a:p>
          <a:p>
            <a:pPr marL="514350" indent="-514350">
              <a:buFont typeface="+mj-lt"/>
              <a:buAutoNum type="alphaLcPeriod" startAt="6"/>
            </a:pPr>
            <a:r>
              <a:rPr lang="en-US" dirty="0"/>
              <a:t>Hold several test tubes in one place.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972" y="1701244"/>
            <a:ext cx="1666875" cy="962025"/>
          </a:xfrm>
        </p:spPr>
      </p:pic>
      <p:sp>
        <p:nvSpPr>
          <p:cNvPr id="5" name="TextBox 4"/>
          <p:cNvSpPr txBox="1"/>
          <p:nvPr/>
        </p:nvSpPr>
        <p:spPr>
          <a:xfrm>
            <a:off x="5460642" y="193184"/>
            <a:ext cx="609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piece of laboratory equipment should you use for the following tasks: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38315" y="5439250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rack!!!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22912" y="3982205"/>
            <a:ext cx="2460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tube tongs!!!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2911" y="3001410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Pipette!!!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22912" y="2001904"/>
            <a:ext cx="355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Funnel!!!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51" y="3001410"/>
            <a:ext cx="1196124" cy="8093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82" y="5171588"/>
            <a:ext cx="169545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120" y="3833882"/>
            <a:ext cx="18573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3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879" y="117811"/>
            <a:ext cx="9144000" cy="2387600"/>
          </a:xfrm>
        </p:spPr>
        <p:txBody>
          <a:bodyPr/>
          <a:lstStyle/>
          <a:p>
            <a:r>
              <a:rPr lang="en-US" dirty="0"/>
              <a:t>Unit 3: Lab Equipment and Measurement!!!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619"/>
          <a:stretch/>
        </p:blipFill>
        <p:spPr>
          <a:xfrm>
            <a:off x="548693" y="2505411"/>
            <a:ext cx="6178128" cy="40650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25" y="3190171"/>
            <a:ext cx="40386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Rule #1</a:t>
            </a:r>
            <a:r>
              <a:rPr lang="en-US" dirty="0"/>
              <a:t>: Never touch anything unless instructed to do so by the teacher!!!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Rule #2</a:t>
            </a:r>
            <a:r>
              <a:rPr lang="en-US" dirty="0"/>
              <a:t>: Horseplay in the lab will get you kicked out of the lab.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Rule #3</a:t>
            </a:r>
            <a:r>
              <a:rPr lang="en-US" dirty="0"/>
              <a:t>: Using equipment other than its intended purpose will get you kicked out of the lab.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58625"/>
            <a:ext cx="2318081" cy="173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011"/>
          <a:stretch/>
        </p:blipFill>
        <p:spPr>
          <a:xfrm>
            <a:off x="7665720" y="1932307"/>
            <a:ext cx="4439739" cy="2334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401822"/>
            <a:ext cx="3139440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time left???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7652" y="2138106"/>
            <a:ext cx="4191000" cy="4351338"/>
          </a:xfrm>
        </p:spPr>
        <p:txBody>
          <a:bodyPr/>
          <a:lstStyle/>
          <a:p>
            <a:r>
              <a:rPr lang="en-US" dirty="0"/>
              <a:t>White board review</a:t>
            </a:r>
          </a:p>
          <a:p>
            <a:endParaRPr lang="en-US" dirty="0"/>
          </a:p>
          <a:p>
            <a:r>
              <a:rPr lang="en-US" dirty="0"/>
              <a:t>Word games from the back table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1225" y="1836328"/>
            <a:ext cx="7197213" cy="404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9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86377"/>
            <a:ext cx="4694141" cy="367583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Beaker </a:t>
            </a:r>
          </a:p>
          <a:p>
            <a:pPr lvl="1"/>
            <a:r>
              <a:rPr lang="en-US" dirty="0"/>
              <a:t>Used to measure out large volumes of liquids</a:t>
            </a:r>
          </a:p>
          <a:p>
            <a:pPr lvl="1"/>
            <a:r>
              <a:rPr lang="en-US" dirty="0"/>
              <a:t>For example 20mL, 40mL, 60mL, 80mL, 100mL</a:t>
            </a:r>
          </a:p>
        </p:txBody>
      </p:sp>
    </p:spTree>
    <p:extLst>
      <p:ext uri="{BB962C8B-B14F-4D97-AF65-F5344CB8AC3E}">
        <p14:creationId xmlns:p14="http://schemas.microsoft.com/office/powerpoint/2010/main" val="15777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Graduated Cylinder</a:t>
            </a:r>
          </a:p>
          <a:p>
            <a:pPr lvl="1"/>
            <a:r>
              <a:rPr lang="en-US" dirty="0"/>
              <a:t>Used to measure out small, specific amounts of liquid</a:t>
            </a:r>
          </a:p>
          <a:p>
            <a:pPr lvl="1"/>
            <a:r>
              <a:rPr lang="en-US" dirty="0"/>
              <a:t>For example, 11mL, 46mL, 52mL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2817966"/>
            <a:ext cx="3164044" cy="2583302"/>
          </a:xfrm>
        </p:spPr>
      </p:pic>
    </p:spTree>
    <p:extLst>
      <p:ext uri="{BB962C8B-B14F-4D97-AF65-F5344CB8AC3E}">
        <p14:creationId xmlns:p14="http://schemas.microsoft.com/office/powerpoint/2010/main" val="32750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Erlenmeyer flask</a:t>
            </a:r>
          </a:p>
          <a:p>
            <a:pPr lvl="1"/>
            <a:r>
              <a:rPr lang="en-US" dirty="0"/>
              <a:t>Used for measuring large amounts of liquid that can be mixed by swirling without spillage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650" y="2436382"/>
            <a:ext cx="3863377" cy="3129824"/>
          </a:xfrm>
        </p:spPr>
      </p:pic>
    </p:spTree>
    <p:extLst>
      <p:ext uri="{BB962C8B-B14F-4D97-AF65-F5344CB8AC3E}">
        <p14:creationId xmlns:p14="http://schemas.microsoft.com/office/powerpoint/2010/main" val="13515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u="sng" dirty="0"/>
          </a:p>
          <a:p>
            <a:r>
              <a:rPr lang="en-US" b="1" u="sng" dirty="0"/>
              <a:t>Test tubes</a:t>
            </a:r>
          </a:p>
          <a:p>
            <a:pPr lvl="1"/>
            <a:r>
              <a:rPr lang="en-US" dirty="0"/>
              <a:t>Used to hold, mix, or heat small quantities of solid or liquid chemicals</a:t>
            </a:r>
          </a:p>
          <a:p>
            <a:pPr lvl="1"/>
            <a:endParaRPr lang="en-US" dirty="0"/>
          </a:p>
          <a:p>
            <a:r>
              <a:rPr lang="en-US" b="1" u="sng" dirty="0"/>
              <a:t>Test tube rack</a:t>
            </a:r>
          </a:p>
          <a:p>
            <a:pPr lvl="1"/>
            <a:r>
              <a:rPr lang="en-US" dirty="0"/>
              <a:t>Used to hold several test tubes in one place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02" y="2717443"/>
            <a:ext cx="3545619" cy="1991921"/>
          </a:xfrm>
        </p:spPr>
      </p:pic>
    </p:spTree>
    <p:extLst>
      <p:ext uri="{BB962C8B-B14F-4D97-AF65-F5344CB8AC3E}">
        <p14:creationId xmlns:p14="http://schemas.microsoft.com/office/powerpoint/2010/main" val="422954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Hot plate</a:t>
            </a:r>
          </a:p>
          <a:p>
            <a:pPr lvl="1"/>
            <a:r>
              <a:rPr lang="en-US" dirty="0"/>
              <a:t>Used to heat substances without using an open flame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42" y="2678805"/>
            <a:ext cx="3945747" cy="2492051"/>
          </a:xfrm>
        </p:spPr>
      </p:pic>
    </p:spTree>
    <p:extLst>
      <p:ext uri="{BB962C8B-B14F-4D97-AF65-F5344CB8AC3E}">
        <p14:creationId xmlns:p14="http://schemas.microsoft.com/office/powerpoint/2010/main" val="15707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Safety goggles</a:t>
            </a:r>
          </a:p>
          <a:p>
            <a:pPr lvl="1"/>
            <a:r>
              <a:rPr lang="en-US" dirty="0"/>
              <a:t>Protects scientists eyes from chemicals and flying objects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05" y="2678806"/>
            <a:ext cx="3684568" cy="2198855"/>
          </a:xfrm>
        </p:spPr>
      </p:pic>
    </p:spTree>
    <p:extLst>
      <p:ext uri="{BB962C8B-B14F-4D97-AF65-F5344CB8AC3E}">
        <p14:creationId xmlns:p14="http://schemas.microsoft.com/office/powerpoint/2010/main" val="26175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identification and Use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/>
              <a:t>Lab tongs</a:t>
            </a:r>
          </a:p>
          <a:p>
            <a:pPr lvl="1"/>
            <a:r>
              <a:rPr lang="en-US" dirty="0"/>
              <a:t>Used for grasping or lifting lab materials</a:t>
            </a:r>
          </a:p>
          <a:p>
            <a:pPr lvl="1"/>
            <a:r>
              <a:rPr lang="en-US" dirty="0"/>
              <a:t>Specifically used for lifting beakers containing corrosive or hot materials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68" y="2601532"/>
            <a:ext cx="3823613" cy="2508485"/>
          </a:xfrm>
        </p:spPr>
      </p:pic>
    </p:spTree>
    <p:extLst>
      <p:ext uri="{BB962C8B-B14F-4D97-AF65-F5344CB8AC3E}">
        <p14:creationId xmlns:p14="http://schemas.microsoft.com/office/powerpoint/2010/main" val="34076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22386</TotalTime>
  <Words>651</Words>
  <Application>Microsoft Macintosh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Unit 3: Lab Equipment and Measurement!!!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Equipment identification and Use</vt:lpstr>
      <vt:lpstr>Use the next 5 minutes to answer the following questions on page 3 in your note packet with your shoulder buddy!</vt:lpstr>
      <vt:lpstr>Equipment Questions</vt:lpstr>
      <vt:lpstr>Equipment Questions</vt:lpstr>
      <vt:lpstr>Equipment Questions</vt:lpstr>
      <vt:lpstr>Lab Safety</vt:lpstr>
      <vt:lpstr>Class time left???</vt:lpstr>
    </vt:vector>
  </TitlesOfParts>
  <Company>BASIS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Gburek</dc:creator>
  <cp:lastModifiedBy>Theresa Gburek</cp:lastModifiedBy>
  <cp:revision>379</cp:revision>
  <dcterms:created xsi:type="dcterms:W3CDTF">2015-09-09T21:38:09Z</dcterms:created>
  <dcterms:modified xsi:type="dcterms:W3CDTF">2021-10-14T23:48:56Z</dcterms:modified>
</cp:coreProperties>
</file>