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3" r:id="rId2"/>
    <p:sldId id="610" r:id="rId3"/>
    <p:sldId id="611" r:id="rId4"/>
    <p:sldId id="612" r:id="rId5"/>
    <p:sldId id="613" r:id="rId6"/>
    <p:sldId id="614" r:id="rId7"/>
    <p:sldId id="436" r:id="rId8"/>
    <p:sldId id="437" r:id="rId9"/>
    <p:sldId id="438" r:id="rId10"/>
    <p:sldId id="534" r:id="rId11"/>
    <p:sldId id="538" r:id="rId12"/>
    <p:sldId id="529" r:id="rId13"/>
    <p:sldId id="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14C7-A11C-42DA-98AC-CEB4216AC5C0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628" y="3974845"/>
            <a:ext cx="1323953" cy="12761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8081" y="-411956"/>
            <a:ext cx="5157787" cy="823912"/>
          </a:xfrm>
        </p:spPr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6974" y="411956"/>
            <a:ext cx="5576823" cy="4131787"/>
          </a:xfrm>
        </p:spPr>
        <p:txBody>
          <a:bodyPr>
            <a:normAutofit/>
          </a:bodyPr>
          <a:lstStyle/>
          <a:p>
            <a:r>
              <a:rPr lang="en-US" sz="2400" dirty="0"/>
              <a:t>Continue notes</a:t>
            </a:r>
          </a:p>
          <a:p>
            <a:r>
              <a:rPr lang="en-US" sz="2400" dirty="0"/>
              <a:t>Start making measurements activity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67136" y="50268"/>
            <a:ext cx="5183188" cy="823912"/>
          </a:xfrm>
        </p:spPr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862919" y="859154"/>
            <a:ext cx="6251708" cy="5998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Identify each of the pieces of lab equipment and describe how they are used: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00770" y="1974861"/>
            <a:ext cx="447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TONGS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dirty="0"/>
              <a:t>Used to hold test tubes containing corrosive or hot chemicals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7136" y="3262267"/>
            <a:ext cx="484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PIPETTE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dirty="0"/>
              <a:t>Used for measuring out VERY small amounts of liquids, for example, 0.5mL, 1mL, 3.5mL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7136" y="4485798"/>
            <a:ext cx="49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 STAND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dirty="0"/>
              <a:t>Used to suspend beakers, flasks, or test tubes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8690" y="5659588"/>
            <a:ext cx="4863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FUNNEL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dirty="0"/>
              <a:t>Pouring liquids into containers with small openings without spilling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28" y="2202488"/>
            <a:ext cx="1745016" cy="88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621" y="3086692"/>
            <a:ext cx="1661667" cy="1125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9422" r="21047"/>
          <a:stretch/>
        </p:blipFill>
        <p:spPr>
          <a:xfrm>
            <a:off x="6484503" y="5404625"/>
            <a:ext cx="1144202" cy="1333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005" y="1318914"/>
            <a:ext cx="3695362" cy="5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following using &lt;, &gt;, or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56 cg </a:t>
            </a:r>
            <a:r>
              <a:rPr lang="en-US" dirty="0">
                <a:solidFill>
                  <a:srgbClr val="00B0F0"/>
                </a:solidFill>
              </a:rPr>
              <a:t>&lt;</a:t>
            </a:r>
            <a:r>
              <a:rPr lang="en-US" dirty="0"/>
              <a:t> 6 g			36 </a:t>
            </a:r>
            <a:r>
              <a:rPr lang="en-US" dirty="0" err="1"/>
              <a:t>dm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3.6 cm		5 km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508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1500 mL</a:t>
            </a:r>
            <a:r>
              <a:rPr lang="en-US" dirty="0">
                <a:solidFill>
                  <a:srgbClr val="00B0F0"/>
                </a:solidFill>
              </a:rPr>
              <a:t> &lt; </a:t>
            </a:r>
            <a:r>
              <a:rPr lang="en-US" dirty="0"/>
              <a:t>15 L		7 g </a:t>
            </a:r>
            <a:r>
              <a:rPr lang="en-US" dirty="0">
                <a:solidFill>
                  <a:srgbClr val="00B0F0"/>
                </a:solidFill>
              </a:rPr>
              <a:t>&gt;</a:t>
            </a:r>
            <a:r>
              <a:rPr lang="en-US" dirty="0"/>
              <a:t> 698 mg		63 cm </a:t>
            </a:r>
            <a:r>
              <a:rPr lang="en-US" dirty="0">
                <a:solidFill>
                  <a:srgbClr val="00B0F0"/>
                </a:solidFill>
              </a:rPr>
              <a:t>&lt;</a:t>
            </a:r>
            <a:r>
              <a:rPr lang="en-US" dirty="0"/>
              <a:t> 6 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3208" y="1905313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9234" y="1825625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4180" y="1885996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8028" y="2889767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90" y="2889767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71" y="2898169"/>
            <a:ext cx="28738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1829" y="169817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HINT! Convert one of the values to the same units as the other value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comparing!!!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/>
          <a:srcRect l="11255" t="10839" r="9008" b="6502"/>
          <a:stretch/>
        </p:blipFill>
        <p:spPr>
          <a:xfrm>
            <a:off x="6026331" y="4201757"/>
            <a:ext cx="5090467" cy="2086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21931" y="4166236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6617" y="5501187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u5aq4437zm120nck735bj1c6.wpengine.netdna-cdn.com/wp-content/uploads/2015/06/SMLPOsays-D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/>
          <a:stretch/>
        </p:blipFill>
        <p:spPr bwMode="auto">
          <a:xfrm>
            <a:off x="1370623" y="3742209"/>
            <a:ext cx="3177734" cy="30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8316" y="1466354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cg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0.56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214" y="1490633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36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" panose="020F0502020204030204"/>
              </a:rPr>
              <a:t>dm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360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265" y="1432316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k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5000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421" y="2536796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1500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/>
              </a:rPr>
              <a:t>mL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1.5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1413" y="2478012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7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7000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mg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1327" y="2498059"/>
            <a:ext cx="21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63 cm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/>
              </a:rPr>
              <a:t>0.63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89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Measurements Activity!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26" y="1558570"/>
            <a:ext cx="6233160" cy="5189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3" r="48329"/>
          <a:stretch/>
        </p:blipFill>
        <p:spPr>
          <a:xfrm>
            <a:off x="6920388" y="1911595"/>
            <a:ext cx="4433412" cy="4615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4337" y="5719830"/>
            <a:ext cx="501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 h  da  u  d  c 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0415" y="2102468"/>
            <a:ext cx="20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 = millimeters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68637" y="2471800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44837" y="2471799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16275" y="2471799"/>
            <a:ext cx="0" cy="33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74369" y="1754146"/>
            <a:ext cx="197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= centimeters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281744" y="2200275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012172" y="2200274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734307" y="2200273"/>
            <a:ext cx="0" cy="6095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7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time left???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7652" y="2138106"/>
            <a:ext cx="4191000" cy="4351338"/>
          </a:xfrm>
        </p:spPr>
        <p:txBody>
          <a:bodyPr/>
          <a:lstStyle/>
          <a:p>
            <a:r>
              <a:rPr lang="en-US" dirty="0"/>
              <a:t>White board review</a:t>
            </a:r>
          </a:p>
          <a:p>
            <a:endParaRPr lang="en-US" dirty="0"/>
          </a:p>
          <a:p>
            <a:r>
              <a:rPr lang="en-US" dirty="0"/>
              <a:t>Word games from the back table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225" y="1836328"/>
            <a:ext cx="7197213" cy="40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5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460"/>
            <a:ext cx="10515600" cy="1325563"/>
          </a:xfrm>
        </p:spPr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844" y="1745456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a balance measure?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3 pieces of lab equipment designed to measure volume.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a thermometer measure?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2D543-E807-BD45-82AB-893740836FBA}"/>
              </a:ext>
            </a:extLst>
          </p:cNvPr>
          <p:cNvSpPr txBox="1"/>
          <p:nvPr/>
        </p:nvSpPr>
        <p:spPr>
          <a:xfrm>
            <a:off x="6096000" y="326996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Which piece of laboratory equipment should you use for the following tasks: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DAE7B1-2AC2-4A40-8660-9BB9B7AFF735}"/>
              </a:ext>
            </a:extLst>
          </p:cNvPr>
          <p:cNvSpPr txBox="1">
            <a:spLocks/>
          </p:cNvSpPr>
          <p:nvPr/>
        </p:nvSpPr>
        <p:spPr>
          <a:xfrm>
            <a:off x="6096000" y="1495425"/>
            <a:ext cx="5594797" cy="485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US" sz="2200" dirty="0"/>
              <a:t>Heating water without using an open flame.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/>
              <a:t>Measuring out exactly 43 mL of water.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/>
              <a:t>Weighing out 120 grams of sodium chloride.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/>
              <a:t>Protecting your eyes from chemicals, flying objects, etc.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/>
              <a:t>Holding a beaker full of hot liquid.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sz="2200" dirty="0"/>
              <a:t>Pouring liquids into containers with small openings.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sz="2200" dirty="0"/>
              <a:t>Measuring very small amounts of liquid.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sz="2200" dirty="0"/>
              <a:t>Holding only ONE test tube.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sz="2200" dirty="0"/>
              <a:t>Hold several test tubes in one place.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975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9244" y="1825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a balance measure?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3 pieces of lab equipment designed to measure volume.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a thermometer measure?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9929" y="365125"/>
            <a:ext cx="2536292" cy="198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39" y="2630165"/>
            <a:ext cx="1833121" cy="1483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560" y="2630165"/>
            <a:ext cx="1505849" cy="123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776" y="2646512"/>
            <a:ext cx="1660291" cy="1300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6221" y="1044357"/>
            <a:ext cx="276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9113" t="13610" r="35270"/>
          <a:stretch/>
        </p:blipFill>
        <p:spPr>
          <a:xfrm>
            <a:off x="6519929" y="4651208"/>
            <a:ext cx="1735429" cy="2145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5487" y="5139318"/>
            <a:ext cx="33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1005" y="4033051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ERLENMEYER FLASK!!!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535" y="4033050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GRADUATED CYLINDER!!!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9776" y="402148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BEAKER!!!</a:t>
            </a:r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7" y="2674812"/>
            <a:ext cx="1357271" cy="9183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47162" y="3981101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PIPETT!!!</a:t>
            </a:r>
          </a:p>
        </p:txBody>
      </p:sp>
    </p:spTree>
    <p:extLst>
      <p:ext uri="{BB962C8B-B14F-4D97-AF65-F5344CB8AC3E}">
        <p14:creationId xmlns:p14="http://schemas.microsoft.com/office/powerpoint/2010/main" val="1028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35" y="1825625"/>
            <a:ext cx="5594797" cy="4851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Heating water without using an open flame.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Measuring out exactly 43 mL of water.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Weighing out 120 grams of sodium chloride.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Protecting your eyes from chemicals, flying objects, etc.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Holding a beaker full of hot liquid.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90" y="1243051"/>
            <a:ext cx="1023357" cy="646331"/>
          </a:xfrm>
        </p:spPr>
      </p:pic>
      <p:sp>
        <p:nvSpPr>
          <p:cNvPr id="5" name="TextBox 4"/>
          <p:cNvSpPr txBox="1"/>
          <p:nvPr/>
        </p:nvSpPr>
        <p:spPr>
          <a:xfrm>
            <a:off x="5460642" y="193184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Which piece of laboratory equipment should you use for the following tasks: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8312" y="1325563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plate!!!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0512" y="2010229"/>
            <a:ext cx="355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Graduated cylinder!!!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0512" y="3174107"/>
            <a:ext cx="215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balance!!!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8315" y="4521631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goggles!!!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0512" y="5806315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tongs!!!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7" y="2100817"/>
            <a:ext cx="1007746" cy="822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7" y="3337432"/>
            <a:ext cx="1048246" cy="648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49" y="4476453"/>
            <a:ext cx="1771650" cy="1057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49" y="5638944"/>
            <a:ext cx="14954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081" y="2049159"/>
            <a:ext cx="5697828" cy="5029672"/>
          </a:xfrm>
        </p:spPr>
        <p:txBody>
          <a:bodyPr/>
          <a:lstStyle/>
          <a:p>
            <a:pPr marL="514350" indent="-514350">
              <a:buFont typeface="+mj-lt"/>
              <a:buAutoNum type="alphaLcPeriod" startAt="6"/>
            </a:pPr>
            <a:r>
              <a:rPr lang="en-US" dirty="0"/>
              <a:t>Pouring liquids into containers with small openings.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Measuring very small amounts of liquid.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Holding </a:t>
            </a:r>
            <a:r>
              <a:rPr lang="en-US"/>
              <a:t>only ONE test tube.</a:t>
            </a:r>
            <a:endParaRPr lang="en-US" dirty="0"/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Hold several test tubes in one place.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72" y="1701244"/>
            <a:ext cx="1666875" cy="962025"/>
          </a:xfrm>
        </p:spPr>
      </p:pic>
      <p:sp>
        <p:nvSpPr>
          <p:cNvPr id="5" name="TextBox 4"/>
          <p:cNvSpPr txBox="1"/>
          <p:nvPr/>
        </p:nvSpPr>
        <p:spPr>
          <a:xfrm>
            <a:off x="5460642" y="193184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piece of laboratory equipment should you use for the following tasks: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8315" y="5439250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rack!!!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2912" y="3982205"/>
            <a:ext cx="2460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tongs!!!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2911" y="3001410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Pipette!!!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2912" y="2001904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Funnel!!!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51" y="3001410"/>
            <a:ext cx="1196124" cy="80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82" y="5171588"/>
            <a:ext cx="169545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20" y="3833882"/>
            <a:ext cx="18573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Rule #1</a:t>
            </a:r>
            <a:r>
              <a:rPr lang="en-US" dirty="0"/>
              <a:t>: Never touch anything unless instructed to do so by the teacher!!!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Rule #2</a:t>
            </a:r>
            <a:r>
              <a:rPr lang="en-US" dirty="0"/>
              <a:t>: Horseplay in the lab will get you kicked out of the lab.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Rule #3</a:t>
            </a:r>
            <a:r>
              <a:rPr lang="en-US" dirty="0"/>
              <a:t>: Using equipment other than its intended purpose will get you kicked out of the lab.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58625"/>
            <a:ext cx="2318081" cy="173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011"/>
          <a:stretch/>
        </p:blipFill>
        <p:spPr>
          <a:xfrm>
            <a:off x="7665720" y="1932307"/>
            <a:ext cx="4439739" cy="2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01822"/>
            <a:ext cx="3139440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64730"/>
            <a:ext cx="10515600" cy="1325563"/>
          </a:xfrm>
        </p:spPr>
        <p:txBody>
          <a:bodyPr/>
          <a:lstStyle/>
          <a:p>
            <a:r>
              <a:rPr lang="en-US" dirty="0"/>
              <a:t>Metric Measurements and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68" y="924984"/>
            <a:ext cx="10618631" cy="11058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beauty of the metric system that it is a system based on the number </a:t>
            </a:r>
            <a:r>
              <a:rPr lang="en-US" b="1" u="sng" dirty="0"/>
              <a:t>10</a:t>
            </a:r>
            <a:r>
              <a:rPr lang="en-US" dirty="0"/>
              <a:t>.</a:t>
            </a:r>
          </a:p>
          <a:p>
            <a:r>
              <a:rPr lang="en-US" dirty="0"/>
              <a:t>Unit conversions using the stair-step method: Fill in the boxes for the stair step diagram.</a:t>
            </a:r>
          </a:p>
        </p:txBody>
      </p:sp>
      <p:pic>
        <p:nvPicPr>
          <p:cNvPr id="1026" name="Picture 2" descr="http://hankinsclassroom.weebly.com/uploads/1/4/2/2/14226183/5684186.jpg?45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" t="10458" r="775" b="38409"/>
          <a:stretch/>
        </p:blipFill>
        <p:spPr bwMode="auto">
          <a:xfrm>
            <a:off x="1545075" y="3000778"/>
            <a:ext cx="8011047" cy="316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865" y="2689505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4602" y="2708039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2854" y="2708039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d(a)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593" y="2689505"/>
            <a:ext cx="123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drinking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5850" y="2666980"/>
            <a:ext cx="12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chocolate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388" y="2671915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milk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99" y="3220519"/>
            <a:ext cx="2957849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2917" y="4905505"/>
            <a:ext cx="2957849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0614" y="2689505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Mnemonic: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5999" y="3218339"/>
            <a:ext cx="37945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convert to a smaller unit, move the decimal 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10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52314" y="4069724"/>
            <a:ext cx="31038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4427" y="5120523"/>
            <a:ext cx="37945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convert to a larger unit, move the decimal 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10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38648" y="6012287"/>
            <a:ext cx="30952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33352" y="3528812"/>
            <a:ext cx="5570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5497" y="3717538"/>
            <a:ext cx="615895" cy="609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64675" y="3982042"/>
            <a:ext cx="557010" cy="631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07267" y="4578190"/>
            <a:ext cx="557010" cy="631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4925" y="4803112"/>
            <a:ext cx="557010" cy="631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46396" y="5060688"/>
            <a:ext cx="557010" cy="631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478" y="2502029"/>
            <a:ext cx="6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up-stairs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8478" y="4172756"/>
            <a:ext cx="693900" cy="7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5411"/>
            <a:ext cx="10515600" cy="1325563"/>
          </a:xfrm>
        </p:spPr>
        <p:txBody>
          <a:bodyPr/>
          <a:lstStyle/>
          <a:p>
            <a:r>
              <a:rPr lang="en-US" dirty="0"/>
              <a:t>Metric Measurements and Conversions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255" t="10839" r="9008" b="6502"/>
          <a:stretch/>
        </p:blipFill>
        <p:spPr>
          <a:xfrm>
            <a:off x="2459865" y="1262129"/>
            <a:ext cx="7006107" cy="28719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9937" y="2961509"/>
            <a:ext cx="3245474" cy="117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6864" y="1159566"/>
            <a:ext cx="3245474" cy="117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2309" y="1104832"/>
            <a:ext cx="37945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convert to a smaller unit, move the decimal 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10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48530" y="2028422"/>
            <a:ext cx="31038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3665" y="3368996"/>
            <a:ext cx="37945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convert to a larger unit, move the decimal 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54558" y="4312276"/>
            <a:ext cx="30952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397" y="4763657"/>
            <a:ext cx="5074276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use the stair-step method: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your starting point.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 the “jumps” to your ending point.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the decimal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number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“jumps” in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direction.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411377"/>
            <a:ext cx="5074276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4 km = __________m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“jumps” does it take?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4.____._____._____. = 4000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405353" y="4715129"/>
            <a:ext cx="90152" cy="2287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9013065" y="4715129"/>
            <a:ext cx="92298" cy="2287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1233" y="4943860"/>
            <a:ext cx="1061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4646" y="4943860"/>
            <a:ext cx="1061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Ending point</a:t>
            </a:r>
          </a:p>
        </p:txBody>
      </p:sp>
      <p:sp>
        <p:nvSpPr>
          <p:cNvPr id="19" name="Curved Up Arrow 18"/>
          <p:cNvSpPr/>
          <p:nvPr/>
        </p:nvSpPr>
        <p:spPr>
          <a:xfrm>
            <a:off x="6449096" y="6160124"/>
            <a:ext cx="494763" cy="16172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7051184" y="6160124"/>
            <a:ext cx="494763" cy="16172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7647904" y="6160124"/>
            <a:ext cx="494763" cy="16172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8551" y="6259204"/>
            <a:ext cx="35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0639" y="6255462"/>
            <a:ext cx="35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9166" y="6257836"/>
            <a:ext cx="35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2175" y="4391834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3295" y="5762269"/>
            <a:ext cx="42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0526" y="5762269"/>
            <a:ext cx="42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8129" y="5762269"/>
            <a:ext cx="42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436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these conversions using the stair-step method: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1000 mg = 1 g		1 L = 1000 mL		160 cm = 1600 mm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 km = 14000 m		109 g = 0.109 kg		250 m = 0.25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8880" y="1841863"/>
            <a:ext cx="261441" cy="50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5291" y="1904003"/>
            <a:ext cx="817932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9097" y="1825625"/>
            <a:ext cx="769911" cy="52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8434" y="2839336"/>
            <a:ext cx="922496" cy="57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7028" y="2839336"/>
            <a:ext cx="957943" cy="5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2143" y="2877131"/>
            <a:ext cx="656410" cy="49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9" y="4166236"/>
            <a:ext cx="5324278" cy="2233749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3"/>
          <a:srcRect l="11255" t="10839" r="9008" b="6502"/>
          <a:stretch/>
        </p:blipFill>
        <p:spPr>
          <a:xfrm>
            <a:off x="6026331" y="4201757"/>
            <a:ext cx="5090467" cy="20867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21931" y="4166236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6617" y="5501187"/>
            <a:ext cx="2431869" cy="81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21943</TotalTime>
  <Words>798</Words>
  <Application>Microsoft Macintosh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Equipment Questions</vt:lpstr>
      <vt:lpstr>Equipment Questions</vt:lpstr>
      <vt:lpstr>Equipment Questions</vt:lpstr>
      <vt:lpstr>Equipment Questions</vt:lpstr>
      <vt:lpstr>Lab Safety</vt:lpstr>
      <vt:lpstr>Metric Measurements and Conversions</vt:lpstr>
      <vt:lpstr>Metric Measurements and Conversions</vt:lpstr>
      <vt:lpstr>Try these conversions using the stair-step method:</vt:lpstr>
      <vt:lpstr>Compare the following using &lt;, &gt;, or =</vt:lpstr>
      <vt:lpstr>Making Measurements Activity!</vt:lpstr>
      <vt:lpstr>Class time left???</vt:lpstr>
      <vt:lpstr>PowerPoint Presentation</vt:lpstr>
    </vt:vector>
  </TitlesOfParts>
  <Company>BASIS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Gburek</dc:creator>
  <cp:lastModifiedBy>Theresa Gburek</cp:lastModifiedBy>
  <cp:revision>367</cp:revision>
  <dcterms:created xsi:type="dcterms:W3CDTF">2015-09-09T21:38:09Z</dcterms:created>
  <dcterms:modified xsi:type="dcterms:W3CDTF">2021-10-18T01:54:39Z</dcterms:modified>
</cp:coreProperties>
</file>